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2"/>
  </p:notesMasterIdLst>
  <p:handoutMasterIdLst>
    <p:handoutMasterId r:id="rId23"/>
  </p:handoutMasterIdLst>
  <p:sldIdLst>
    <p:sldId id="256" r:id="rId2"/>
    <p:sldId id="739" r:id="rId3"/>
    <p:sldId id="740" r:id="rId4"/>
    <p:sldId id="741" r:id="rId5"/>
    <p:sldId id="734" r:id="rId6"/>
    <p:sldId id="742" r:id="rId7"/>
    <p:sldId id="743" r:id="rId8"/>
    <p:sldId id="736" r:id="rId9"/>
    <p:sldId id="744" r:id="rId10"/>
    <p:sldId id="745" r:id="rId11"/>
    <p:sldId id="737" r:id="rId12"/>
    <p:sldId id="746" r:id="rId13"/>
    <p:sldId id="747" r:id="rId14"/>
    <p:sldId id="738" r:id="rId15"/>
    <p:sldId id="748" r:id="rId16"/>
    <p:sldId id="749" r:id="rId17"/>
    <p:sldId id="750" r:id="rId18"/>
    <p:sldId id="751" r:id="rId19"/>
    <p:sldId id="752" r:id="rId20"/>
    <p:sldId id="753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9BBB59"/>
    <a:srgbClr val="000000"/>
    <a:srgbClr val="8064A2"/>
    <a:srgbClr val="5EA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5" autoAdjust="0"/>
    <p:restoredTop sz="96370" autoAdjust="0"/>
  </p:normalViewPr>
  <p:slideViewPr>
    <p:cSldViewPr snapToGrid="0" showGuides="1">
      <p:cViewPr varScale="1">
        <p:scale>
          <a:sx n="67" d="100"/>
          <a:sy n="67" d="100"/>
        </p:scale>
        <p:origin x="1380" y="60"/>
      </p:cViewPr>
      <p:guideLst>
        <p:guide orient="horz" pos="89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2720"/>
    </p:cViewPr>
  </p:sorterViewPr>
  <p:notesViewPr>
    <p:cSldViewPr snapToGrid="0" showGuides="1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F4BB-34CB-4103-B78C-882C7B4F2EB2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A23B6-1A80-440A-91EF-6D57D6F9F1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29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D8B85-5C04-4C56-83EE-ADAE89CA9930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63B4E-8E42-4987-AA20-235E35BDF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9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0925" y="314325"/>
            <a:ext cx="4465638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oc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74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58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66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2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1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1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3B4E-8E42-4987-AA20-235E35BDF8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5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52" y="750499"/>
            <a:ext cx="9126747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8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446749"/>
            <a:ext cx="9144000" cy="105075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accent6">
                    <a:lumMod val="50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59607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902"/>
            <a:ext cx="9136048" cy="78252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0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03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194" y="8631"/>
            <a:ext cx="9144000" cy="79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fr-FR" sz="3600" dirty="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25" y="1212110"/>
            <a:ext cx="8540150" cy="5030956"/>
          </a:xfrm>
        </p:spPr>
        <p:txBody>
          <a:bodyPr>
            <a:normAutofit/>
          </a:bodyPr>
          <a:lstStyle>
            <a:lvl1pPr marL="257168" indent="-257168">
              <a:buFont typeface="Wingdings" panose="05000000000000000000" pitchFamily="2" charset="2"/>
              <a:buChar char="§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3024974" y="647612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www.claireglorot.com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666" y="6390144"/>
            <a:ext cx="476482" cy="47648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338103"/>
            <a:ext cx="1017916" cy="5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4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938" y="6498971"/>
            <a:ext cx="9136062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www.claireglorot.com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43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902"/>
            <a:ext cx="9136048" cy="78252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 marL="257168" indent="-257168">
              <a:buFont typeface="Wingdings" panose="05000000000000000000" pitchFamily="2" charset="2"/>
              <a:buChar char="§"/>
              <a:defRPr sz="1800">
                <a:solidFill>
                  <a:srgbClr val="002060"/>
                </a:solidFill>
              </a:defRPr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 marL="257168" indent="-257168">
              <a:defRPr lang="fr-FR" sz="1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5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35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35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35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68" lvl="0" indent="-257168" algn="l" defTabSz="685783" rtl="0" eaLnBrk="1" latinLnBrk="0" hangingPunct="1">
              <a:spcBef>
                <a:spcPct val="20000"/>
              </a:spcBef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/>
              <a:t>Modifiez les styles du texte du masque</a:t>
            </a:r>
          </a:p>
          <a:p>
            <a:pPr marL="257168" lvl="1" indent="-257168" algn="l" defTabSz="685783" rtl="0" eaLnBrk="1" latinLnBrk="0" hangingPunct="1">
              <a:spcBef>
                <a:spcPct val="20000"/>
              </a:spcBef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/>
              <a:t>Deuxième niveau</a:t>
            </a:r>
          </a:p>
          <a:p>
            <a:pPr marL="257168" lvl="2" indent="-257168" algn="l" defTabSz="685783" rtl="0" eaLnBrk="1" latinLnBrk="0" hangingPunct="1">
              <a:spcBef>
                <a:spcPct val="20000"/>
              </a:spcBef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/>
              <a:t>Troisième niveau</a:t>
            </a:r>
          </a:p>
          <a:p>
            <a:pPr marL="257168" lvl="3" indent="-257168" algn="l" defTabSz="685783" rtl="0" eaLnBrk="1" latinLnBrk="0" hangingPunct="1">
              <a:spcBef>
                <a:spcPct val="20000"/>
              </a:spcBef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/>
              <a:t>Quatrième niveau</a:t>
            </a:r>
          </a:p>
          <a:p>
            <a:pPr marL="257168" lvl="4" indent="-257168" algn="l" defTabSz="685783" rtl="0" eaLnBrk="1" latinLnBrk="0" hangingPunct="1">
              <a:spcBef>
                <a:spcPct val="20000"/>
              </a:spcBef>
              <a:buClr>
                <a:srgbClr val="002060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0" y="6498971"/>
            <a:ext cx="6946084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4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902"/>
            <a:ext cx="9136048" cy="7825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2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902"/>
            <a:ext cx="9136048" cy="78252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666" y="6390144"/>
            <a:ext cx="476482" cy="4764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338103"/>
            <a:ext cx="1017916" cy="516709"/>
          </a:xfrm>
          <a:prstGeom prst="rect">
            <a:avLst/>
          </a:prstGeom>
        </p:spPr>
      </p:pic>
      <p:sp>
        <p:nvSpPr>
          <p:cNvPr id="7" name="Espace réservé du pied de page 8">
            <a:extLst>
              <a:ext uri="{FF2B5EF4-FFF2-40B4-BE49-F238E27FC236}">
                <a16:creationId xmlns="" xmlns:a16="http://schemas.microsoft.com/office/drawing/2014/main" id="{96DBB0A3-51BF-42CA-92CE-7969386E0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4974" y="648976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39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53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0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8113" y="6498971"/>
            <a:ext cx="8695888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 userDrawn="1"/>
        </p:nvSpPr>
        <p:spPr>
          <a:xfrm>
            <a:off x="0" y="0"/>
            <a:ext cx="9144000" cy="1127052"/>
          </a:xfrm>
          <a:custGeom>
            <a:avLst/>
            <a:gdLst>
              <a:gd name="connsiteX0" fmla="*/ 10633 w 9165266"/>
              <a:gd name="connsiteY0" fmla="*/ 0 h 1127052"/>
              <a:gd name="connsiteX1" fmla="*/ 9165266 w 9165266"/>
              <a:gd name="connsiteY1" fmla="*/ 0 h 1127052"/>
              <a:gd name="connsiteX2" fmla="*/ 9154633 w 9165266"/>
              <a:gd name="connsiteY2" fmla="*/ 754912 h 1127052"/>
              <a:gd name="connsiteX3" fmla="*/ 0 w 9165266"/>
              <a:gd name="connsiteY3" fmla="*/ 1127052 h 1127052"/>
              <a:gd name="connsiteX4" fmla="*/ 10633 w 9165266"/>
              <a:gd name="connsiteY4" fmla="*/ 0 h 112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266" h="1127052">
                <a:moveTo>
                  <a:pt x="10633" y="0"/>
                </a:moveTo>
                <a:lnTo>
                  <a:pt x="9165266" y="0"/>
                </a:lnTo>
                <a:lnTo>
                  <a:pt x="9154633" y="754912"/>
                </a:lnTo>
                <a:lnTo>
                  <a:pt x="0" y="1127052"/>
                </a:lnTo>
                <a:lnTo>
                  <a:pt x="1063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1155" y="1186459"/>
            <a:ext cx="8755811" cy="5088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har char="§"/>
            </a:pPr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06206" y="64989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6129-C1BA-4D2A-B6BC-74731F36B15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3024974" y="6619164"/>
            <a:ext cx="3086100" cy="2220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www.claireglorot.com</a:t>
            </a:r>
            <a:endParaRPr lang="fr-FR" dirty="0"/>
          </a:p>
        </p:txBody>
      </p:sp>
      <p:sp>
        <p:nvSpPr>
          <p:cNvPr id="11" name="Espace réservé du titre 10"/>
          <p:cNvSpPr>
            <a:spLocks noGrp="1"/>
          </p:cNvSpPr>
          <p:nvPr>
            <p:ph type="title"/>
          </p:nvPr>
        </p:nvSpPr>
        <p:spPr>
          <a:xfrm>
            <a:off x="0" y="-5811"/>
            <a:ext cx="9139806" cy="747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oc-FR" dirty="0"/>
          </a:p>
        </p:txBody>
      </p:sp>
    </p:spTree>
    <p:extLst>
      <p:ext uri="{BB962C8B-B14F-4D97-AF65-F5344CB8AC3E}">
        <p14:creationId xmlns:p14="http://schemas.microsoft.com/office/powerpoint/2010/main" val="17649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ctr" defTabSz="685783" rtl="0" eaLnBrk="1" latinLnBrk="0" hangingPunct="1">
        <a:spcBef>
          <a:spcPct val="0"/>
        </a:spcBef>
        <a:buNone/>
        <a:defRPr lang="fr-FR" sz="3600" b="1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Clr>
          <a:srgbClr val="002060"/>
        </a:buClr>
        <a:buSzPct val="80000"/>
        <a:buFont typeface="Wingdings" panose="05000000000000000000" pitchFamily="2" charset="2"/>
        <a:buChar char="q"/>
        <a:defRPr lang="fr-FR" sz="2800" b="1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0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lang="fr-FR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Restitution des ateliers thématiques GPEC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  <a:p>
            <a:r>
              <a:rPr lang="fr-FR"/>
              <a:t>Colloque 29 juin 2017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619937" y="-35878"/>
            <a:ext cx="5921375" cy="770890"/>
            <a:chOff x="0" y="0"/>
            <a:chExt cx="5921375" cy="77089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3550" y="66675"/>
              <a:ext cx="669290" cy="664845"/>
            </a:xfrm>
            <a:prstGeom prst="rect">
              <a:avLst/>
            </a:prstGeom>
          </p:spPr>
        </p:pic>
        <p:pic>
          <p:nvPicPr>
            <p:cNvPr id="8" name="Image 7" descr="Handi-Pacte Guadeloupe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8500" y="0"/>
              <a:ext cx="1581150" cy="770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02"/>
            <a:stretch>
              <a:fillRect/>
            </a:stretch>
          </p:blipFill>
          <p:spPr>
            <a:xfrm>
              <a:off x="2667000" y="28575"/>
              <a:ext cx="574675" cy="664845"/>
            </a:xfrm>
            <a:prstGeom prst="rect">
              <a:avLst/>
            </a:prstGeom>
          </p:spPr>
        </p:pic>
        <p:pic>
          <p:nvPicPr>
            <p:cNvPr id="10" name="Image 9" descr="C:\Users\AGSPH-FIPHFP-CCOM\Documents\GEPH logo-Jan2015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75" y="219075"/>
              <a:ext cx="823595" cy="4273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750"/>
            <a:stretch>
              <a:fillRect/>
            </a:stretch>
          </p:blipFill>
          <p:spPr>
            <a:xfrm>
              <a:off x="4752975" y="219075"/>
              <a:ext cx="1168400" cy="379730"/>
            </a:xfrm>
            <a:prstGeom prst="rect">
              <a:avLst/>
            </a:prstGeom>
          </p:spPr>
        </p:pic>
        <p:pic>
          <p:nvPicPr>
            <p:cNvPr id="12" name="Image 11" descr="C:\Users\AGSPH-FIPHFP-CCOM\Pictures\LB DEVELEOPPEMENT.jpe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4775"/>
              <a:ext cx="598170" cy="5937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52254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A2F4FAE-7931-4DF0-AA69-F3E427314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A3 : La prise en compte de la pyramide des âges dans ma gestion RH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6664B2B-ACD0-4080-A967-3AFDD5D5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Pistes de plan d’actions :</a:t>
            </a:r>
          </a:p>
          <a:p>
            <a:pPr lvl="1"/>
            <a:r>
              <a:rPr lang="fr-FR" dirty="0"/>
              <a:t>Recensement des compétences pour adapter le plan de formation</a:t>
            </a:r>
          </a:p>
          <a:p>
            <a:pPr lvl="1"/>
            <a:r>
              <a:rPr lang="fr-FR" dirty="0"/>
              <a:t>Recensement des besoins :</a:t>
            </a:r>
          </a:p>
          <a:p>
            <a:pPr lvl="2"/>
            <a:r>
              <a:rPr lang="fr-FR" dirty="0"/>
              <a:t>De l’organisme</a:t>
            </a:r>
          </a:p>
          <a:p>
            <a:pPr lvl="2"/>
            <a:r>
              <a:rPr lang="fr-FR" dirty="0"/>
              <a:t>De formation</a:t>
            </a:r>
          </a:p>
          <a:p>
            <a:pPr lvl="1"/>
            <a:r>
              <a:rPr lang="fr-FR" dirty="0"/>
              <a:t>Valorisation des agents</a:t>
            </a:r>
          </a:p>
          <a:p>
            <a:pPr lvl="1"/>
            <a:r>
              <a:rPr lang="fr-FR" dirty="0"/>
              <a:t>Faire évoluer les missions</a:t>
            </a:r>
          </a:p>
          <a:p>
            <a:pPr lvl="1"/>
            <a:r>
              <a:rPr lang="fr-FR" dirty="0"/>
              <a:t>Faire un audit</a:t>
            </a:r>
          </a:p>
          <a:p>
            <a:pPr lvl="1"/>
            <a:r>
              <a:rPr lang="fr-FR" dirty="0"/>
              <a:t>Impliquer le personnel d’encadrement</a:t>
            </a:r>
          </a:p>
          <a:p>
            <a:pPr lvl="1"/>
            <a:r>
              <a:rPr lang="fr-FR" dirty="0"/>
              <a:t>Préparer le transfert de compétences</a:t>
            </a:r>
          </a:p>
          <a:p>
            <a:pPr marL="685782" lvl="2" indent="0">
              <a:buNone/>
            </a:pPr>
            <a:r>
              <a:rPr lang="fr-FR" dirty="0"/>
              <a:t>(remplacement d’un futur retraité, junior </a:t>
            </a:r>
            <a:r>
              <a:rPr lang="fr-FR" dirty="0">
                <a:sym typeface="Wingdings" panose="05000000000000000000" pitchFamily="2" charset="2"/>
              </a:rPr>
              <a:t> senior)</a:t>
            </a:r>
          </a:p>
          <a:p>
            <a:pPr marL="671503" lvl="1" indent="-285750"/>
            <a:r>
              <a:rPr lang="fr-FR" dirty="0">
                <a:sym typeface="Wingdings" panose="05000000000000000000" pitchFamily="2" charset="2"/>
              </a:rPr>
              <a:t>Mobilité interne (ex : bourse d’emplois)</a:t>
            </a:r>
          </a:p>
          <a:p>
            <a:pPr marL="671503" lvl="1" indent="-285750"/>
            <a:r>
              <a:rPr lang="fr-FR" dirty="0">
                <a:sym typeface="Wingdings" panose="05000000000000000000" pitchFamily="2" charset="2"/>
              </a:rPr>
              <a:t>Communication interne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99200112-CA7E-4EB7-BB83-6151C71F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CB83DE66-7488-489B-8D4A-2185AE385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62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4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Evolution technologique et 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emploi 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dans la fonction publique</a:t>
            </a: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30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CFCD17F-6505-4D41-B675-258962ED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A4 : Evolution technologique et emploi dans la fonction publique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0B8E6EA3-0054-4DFD-8FE1-3DC94281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A4D7271-3E97-47BC-B532-F679FFF59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62C72ABB-9EB9-485F-A079-6991F8D0D877}"/>
              </a:ext>
            </a:extLst>
          </p:cNvPr>
          <p:cNvSpPr txBox="1"/>
          <p:nvPr/>
        </p:nvSpPr>
        <p:spPr>
          <a:xfrm>
            <a:off x="3024974" y="2540663"/>
            <a:ext cx="231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Description de la 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AC625C1-D706-498C-9448-2D511AC8B537}"/>
              </a:ext>
            </a:extLst>
          </p:cNvPr>
          <p:cNvSpPr txBox="1"/>
          <p:nvPr/>
        </p:nvSpPr>
        <p:spPr>
          <a:xfrm>
            <a:off x="1179095" y="1483328"/>
            <a:ext cx="251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dématérialisation des outils de travail dans la fonction publique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F00F1D40-015C-4F07-8E5A-A928DAB21F1A}"/>
              </a:ext>
            </a:extLst>
          </p:cNvPr>
          <p:cNvSpPr txBox="1"/>
          <p:nvPr/>
        </p:nvSpPr>
        <p:spPr>
          <a:xfrm>
            <a:off x="1347538" y="3267067"/>
            <a:ext cx="251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Impacts de cette dématérialisation sur l’emploi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FC3B9B0-C4F9-435F-8FF4-5F644DC7FC7A}"/>
              </a:ext>
            </a:extLst>
          </p:cNvPr>
          <p:cNvSpPr txBox="1"/>
          <p:nvPr/>
        </p:nvSpPr>
        <p:spPr>
          <a:xfrm>
            <a:off x="4752475" y="3205842"/>
            <a:ext cx="2514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Individu</a:t>
            </a:r>
          </a:p>
          <a:p>
            <a:pPr algn="ctr"/>
            <a:r>
              <a:rPr lang="fr-FR" dirty="0"/>
              <a:t>Matériel</a:t>
            </a:r>
          </a:p>
          <a:p>
            <a:pPr algn="ctr"/>
            <a:r>
              <a:rPr lang="fr-FR" dirty="0"/>
              <a:t>Communication</a:t>
            </a:r>
          </a:p>
          <a:p>
            <a:pPr algn="ctr"/>
            <a:r>
              <a:rPr lang="fr-FR" dirty="0"/>
              <a:t>Financiers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2660687C-66E0-41A4-B66A-4430ED0659B0}"/>
              </a:ext>
            </a:extLst>
          </p:cNvPr>
          <p:cNvSpPr/>
          <p:nvPr/>
        </p:nvSpPr>
        <p:spPr>
          <a:xfrm>
            <a:off x="1287380" y="3140254"/>
            <a:ext cx="2598821" cy="1122335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A9E7E773-CEAB-4D42-9DC8-3A5A89D4D9E2}"/>
              </a:ext>
            </a:extLst>
          </p:cNvPr>
          <p:cNvSpPr/>
          <p:nvPr/>
        </p:nvSpPr>
        <p:spPr>
          <a:xfrm>
            <a:off x="5029200" y="3186994"/>
            <a:ext cx="1977006" cy="1324857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2D596D3C-1F1F-4E2B-B83E-B29A3681E5EF}"/>
              </a:ext>
            </a:extLst>
          </p:cNvPr>
          <p:cNvSpPr/>
          <p:nvPr/>
        </p:nvSpPr>
        <p:spPr>
          <a:xfrm>
            <a:off x="1136983" y="1284323"/>
            <a:ext cx="2725154" cy="1256340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82CC3DB3-5970-4BEA-B939-A148AE633F3B}"/>
              </a:ext>
            </a:extLst>
          </p:cNvPr>
          <p:cNvCxnSpPr/>
          <p:nvPr/>
        </p:nvCxnSpPr>
        <p:spPr>
          <a:xfrm>
            <a:off x="4752475" y="3140254"/>
            <a:ext cx="276725" cy="271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="" xmlns:a16="http://schemas.microsoft.com/office/drawing/2014/main" id="{97E4C871-D842-4AEF-9B2E-7682B89D4BFD}"/>
              </a:ext>
            </a:extLst>
          </p:cNvPr>
          <p:cNvCxnSpPr/>
          <p:nvPr/>
        </p:nvCxnSpPr>
        <p:spPr>
          <a:xfrm flipH="1" flipV="1">
            <a:off x="3693694" y="2225851"/>
            <a:ext cx="252665" cy="295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="" xmlns:a16="http://schemas.microsoft.com/office/drawing/2014/main" id="{8B856280-F6F1-4A69-A761-CA7CB98352B1}"/>
              </a:ext>
            </a:extLst>
          </p:cNvPr>
          <p:cNvCxnSpPr/>
          <p:nvPr/>
        </p:nvCxnSpPr>
        <p:spPr>
          <a:xfrm flipH="1">
            <a:off x="3735806" y="3140254"/>
            <a:ext cx="270710" cy="267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06DAFCEB-867F-496F-8DF7-98D126C426BD}"/>
              </a:ext>
            </a:extLst>
          </p:cNvPr>
          <p:cNvSpPr txBox="1"/>
          <p:nvPr/>
        </p:nvSpPr>
        <p:spPr>
          <a:xfrm>
            <a:off x="250251" y="4406171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Situation actuelle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AED0CA14-65F3-403F-BDBA-EC493DA419B7}"/>
              </a:ext>
            </a:extLst>
          </p:cNvPr>
          <p:cNvSpPr txBox="1"/>
          <p:nvPr/>
        </p:nvSpPr>
        <p:spPr>
          <a:xfrm>
            <a:off x="640029" y="4711997"/>
            <a:ext cx="707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personnes subissent des changements imposés dans des délais courts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7A70BC4A-4769-4FF7-97E4-6D53323B4AB8}"/>
              </a:ext>
            </a:extLst>
          </p:cNvPr>
          <p:cNvSpPr txBox="1"/>
          <p:nvPr/>
        </p:nvSpPr>
        <p:spPr>
          <a:xfrm>
            <a:off x="250251" y="5112434"/>
            <a:ext cx="2132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Objectifs à atteindre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92ABBEAF-7C27-4482-B1A7-D45059BEAFC6}"/>
              </a:ext>
            </a:extLst>
          </p:cNvPr>
          <p:cNvSpPr txBox="1"/>
          <p:nvPr/>
        </p:nvSpPr>
        <p:spPr>
          <a:xfrm>
            <a:off x="640029" y="5418260"/>
            <a:ext cx="721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Travailler en mode projet dans une démarche d’anticipation et de prévision</a:t>
            </a:r>
          </a:p>
        </p:txBody>
      </p:sp>
    </p:spTree>
    <p:extLst>
      <p:ext uri="{BB962C8B-B14F-4D97-AF65-F5344CB8AC3E}">
        <p14:creationId xmlns:p14="http://schemas.microsoft.com/office/powerpoint/2010/main" val="212850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EE174FA-2858-4EE9-885B-A873F72F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/>
              <a:t>A4 : Evolution technologique et emploi dans la fonction publique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="" xmlns:a16="http://schemas.microsoft.com/office/drawing/2014/main" id="{DEF351B3-81C8-4901-AE51-314BC6A0B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Pistes de plan d’actions, de recommandations, de bonnes pratiques GPEC :</a:t>
            </a:r>
          </a:p>
          <a:p>
            <a:r>
              <a:rPr lang="fr-FR" dirty="0"/>
              <a:t>En amont :</a:t>
            </a:r>
          </a:p>
          <a:p>
            <a:pPr lvl="1"/>
            <a:r>
              <a:rPr lang="fr-FR" dirty="0"/>
              <a:t>Réaliser un diagnostic sur l’accessibilité numérique</a:t>
            </a:r>
          </a:p>
          <a:p>
            <a:r>
              <a:rPr lang="fr-FR" dirty="0"/>
              <a:t>Outils :</a:t>
            </a:r>
          </a:p>
          <a:p>
            <a:pPr lvl="1"/>
            <a:r>
              <a:rPr lang="fr-FR" dirty="0"/>
              <a:t>Formation</a:t>
            </a:r>
          </a:p>
          <a:p>
            <a:pPr lvl="1"/>
            <a:r>
              <a:rPr lang="fr-FR" dirty="0"/>
              <a:t>Communication</a:t>
            </a:r>
          </a:p>
          <a:p>
            <a:pPr lvl="1"/>
            <a:r>
              <a:rPr lang="fr-FR" dirty="0"/>
              <a:t>Sensibilisation</a:t>
            </a:r>
          </a:p>
          <a:p>
            <a:pPr lvl="1"/>
            <a:r>
              <a:rPr lang="fr-FR" dirty="0"/>
              <a:t>Méthodologie</a:t>
            </a:r>
          </a:p>
          <a:p>
            <a:pPr lvl="1"/>
            <a:r>
              <a:rPr lang="fr-FR" dirty="0"/>
              <a:t>Equipement adapté à l’environnement et aux besoins</a:t>
            </a:r>
          </a:p>
          <a:p>
            <a:pPr lvl="1"/>
            <a:r>
              <a:rPr lang="fr-FR" dirty="0"/>
              <a:t>Référentiel qualité</a:t>
            </a:r>
          </a:p>
          <a:p>
            <a:r>
              <a:rPr lang="fr-FR" dirty="0"/>
              <a:t>Bonnes pratiques :</a:t>
            </a:r>
          </a:p>
          <a:p>
            <a:pPr lvl="1"/>
            <a:r>
              <a:rPr lang="fr-FR" dirty="0"/>
              <a:t>Stratégie</a:t>
            </a:r>
          </a:p>
          <a:p>
            <a:pPr lvl="1"/>
            <a:r>
              <a:rPr lang="fr-FR" dirty="0"/>
              <a:t>Projet d’établissement</a:t>
            </a:r>
          </a:p>
          <a:p>
            <a:pPr lvl="1"/>
            <a:r>
              <a:rPr lang="fr-FR" dirty="0"/>
              <a:t>Projet de services</a:t>
            </a:r>
          </a:p>
          <a:p>
            <a:r>
              <a:rPr lang="fr-FR" dirty="0"/>
              <a:t>Leviers RH :</a:t>
            </a:r>
          </a:p>
          <a:p>
            <a:pPr lvl="1"/>
            <a:r>
              <a:rPr lang="fr-FR" dirty="0"/>
              <a:t>Référent qualité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E2F07F14-E04A-4E66-8E02-BC6FAC8E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4D898D5-12D0-4B71-890D-095BFEA62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48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5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La gestion des carrières des postes à pénibilité</a:t>
            </a: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3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7959573-18C1-4693-878D-F5FA1BDE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A5 : La gestion des carrières des postes à pénibilité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="" xmlns:a16="http://schemas.microsoft.com/office/drawing/2014/main" id="{E8590E45-C898-46F0-9456-48BEE162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Problématiques :</a:t>
            </a:r>
          </a:p>
          <a:p>
            <a:endParaRPr lang="fr-FR" dirty="0"/>
          </a:p>
          <a:p>
            <a:pPr lvl="1"/>
            <a:r>
              <a:rPr lang="fr-FR" dirty="0"/>
              <a:t>1. Surcharge de travail par rapport à l’absentéisme</a:t>
            </a:r>
          </a:p>
          <a:p>
            <a:pPr lvl="1"/>
            <a:r>
              <a:rPr lang="fr-FR" dirty="0"/>
              <a:t>2. Manutention des patients</a:t>
            </a:r>
          </a:p>
          <a:p>
            <a:pPr lvl="1"/>
            <a:r>
              <a:rPr lang="fr-FR" dirty="0"/>
              <a:t>3. Travail de nuit</a:t>
            </a:r>
          </a:p>
          <a:p>
            <a:pPr lvl="1"/>
            <a:r>
              <a:rPr lang="fr-FR" dirty="0"/>
              <a:t>4. Travail répétitif</a:t>
            </a:r>
          </a:p>
          <a:p>
            <a:pPr lvl="1"/>
            <a:r>
              <a:rPr lang="fr-FR" dirty="0"/>
              <a:t>5. Chutes</a:t>
            </a:r>
          </a:p>
          <a:p>
            <a:pPr lvl="1"/>
            <a:r>
              <a:rPr lang="fr-FR" dirty="0"/>
              <a:t>6. Non reconnaissance du métier d’AESH</a:t>
            </a:r>
          </a:p>
          <a:p>
            <a:pPr lvl="1"/>
            <a:r>
              <a:rPr lang="fr-FR" dirty="0"/>
              <a:t>7. Stress (souffrance physique et morale)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30FC80F6-2599-4EEC-B41E-BD7ACEB9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5F93E52-CA39-4D44-B474-FC6678699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91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333731F-65D6-4B58-8263-C508F05FC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A5 : La gestion des carrières des postes à pénibilité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541FC97-CB0A-44F3-8DA0-74BDDFB69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Actions :</a:t>
            </a:r>
          </a:p>
          <a:p>
            <a:endParaRPr lang="fr-FR" dirty="0"/>
          </a:p>
          <a:p>
            <a:pPr lvl="1"/>
            <a:r>
              <a:rPr lang="fr-FR" dirty="0"/>
              <a:t>1. Polyvalence</a:t>
            </a:r>
          </a:p>
          <a:p>
            <a:pPr lvl="1"/>
            <a:r>
              <a:rPr lang="fr-FR" dirty="0"/>
              <a:t>2. Equipement de lève malade, mise en place de formations pour apprendre à manipuler les patients</a:t>
            </a:r>
          </a:p>
          <a:p>
            <a:pPr lvl="1"/>
            <a:r>
              <a:rPr lang="fr-FR" dirty="0"/>
              <a:t>3. Amélioration du planning de travail, aménagement des horaires</a:t>
            </a:r>
          </a:p>
          <a:p>
            <a:pPr lvl="1"/>
            <a:r>
              <a:rPr lang="fr-FR" dirty="0"/>
              <a:t>4. Alternance des tâches dans l’équipe</a:t>
            </a:r>
          </a:p>
          <a:p>
            <a:pPr lvl="1"/>
            <a:r>
              <a:rPr lang="fr-FR" dirty="0"/>
              <a:t>5. Recommandation de chaussures adaptées</a:t>
            </a:r>
          </a:p>
          <a:p>
            <a:pPr lvl="1"/>
            <a:r>
              <a:rPr lang="fr-FR" dirty="0"/>
              <a:t>6. Information et formation du personnel sur le métier d’AESH et réalisation </a:t>
            </a:r>
            <a:r>
              <a:rPr lang="fr-FR" dirty="0" smtClean="0"/>
              <a:t>de </a:t>
            </a:r>
            <a:r>
              <a:rPr lang="fr-FR" dirty="0"/>
              <a:t>fiche de poste</a:t>
            </a:r>
          </a:p>
          <a:p>
            <a:pPr lvl="1"/>
            <a:r>
              <a:rPr lang="fr-FR" dirty="0"/>
              <a:t>7. Formation, gestion du stress, organisation de temps de parole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DD34A20D-F1BD-45A0-BAAF-7C19EBE7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16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0FB0A26-927B-446E-8B55-638FA353A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489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6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La mobilité dans la fonction publique</a:t>
            </a: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08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A1566D-DB4B-4D47-B4E2-A042280F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A6 : La mobilité dans la fonction </a:t>
            </a:r>
            <a:r>
              <a:rPr lang="fr-FR" dirty="0" smtClean="0"/>
              <a:t>publique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3FDAB94-02FE-4A91-B662-9B246970F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Différents types de mobilité :</a:t>
            </a:r>
          </a:p>
          <a:p>
            <a:pPr lvl="1"/>
            <a:r>
              <a:rPr lang="fr-FR" dirty="0"/>
              <a:t>INTERNE + EXTERNE :</a:t>
            </a:r>
          </a:p>
          <a:p>
            <a:pPr lvl="2"/>
            <a:r>
              <a:rPr lang="fr-FR" dirty="0"/>
              <a:t>Fonctionnelle</a:t>
            </a:r>
          </a:p>
          <a:p>
            <a:pPr lvl="2"/>
            <a:r>
              <a:rPr lang="fr-FR" dirty="0"/>
              <a:t>Géographique</a:t>
            </a:r>
          </a:p>
          <a:p>
            <a:pPr lvl="2"/>
            <a:r>
              <a:rPr lang="fr-FR" dirty="0"/>
              <a:t>Reclassement</a:t>
            </a:r>
          </a:p>
          <a:p>
            <a:pPr lvl="2"/>
            <a:r>
              <a:rPr lang="fr-FR" dirty="0"/>
              <a:t>Mise à disposition</a:t>
            </a:r>
          </a:p>
          <a:p>
            <a:pPr lvl="2"/>
            <a:r>
              <a:rPr lang="fr-FR" dirty="0"/>
              <a:t>Détachement</a:t>
            </a:r>
          </a:p>
          <a:p>
            <a:pPr lvl="2"/>
            <a:r>
              <a:rPr lang="fr-FR" dirty="0"/>
              <a:t>Restructuration</a:t>
            </a:r>
          </a:p>
          <a:p>
            <a:pPr lvl="2"/>
            <a:r>
              <a:rPr lang="fr-FR" dirty="0"/>
              <a:t>Sanction</a:t>
            </a:r>
          </a:p>
          <a:p>
            <a:pPr lvl="2"/>
            <a:endParaRPr lang="fr-FR" dirty="0"/>
          </a:p>
          <a:p>
            <a:r>
              <a:rPr lang="fr-FR" dirty="0"/>
              <a:t>Définition :</a:t>
            </a:r>
          </a:p>
          <a:p>
            <a:pPr lvl="1"/>
            <a:r>
              <a:rPr lang="fr-FR" dirty="0"/>
              <a:t>Mouvement de personnes</a:t>
            </a:r>
          </a:p>
          <a:p>
            <a:pPr lvl="1"/>
            <a:r>
              <a:rPr lang="fr-FR" dirty="0"/>
              <a:t>Changement de métier (avec ou sans changement de cadre d’emploi)</a:t>
            </a:r>
          </a:p>
          <a:p>
            <a:pPr lvl="1"/>
            <a:r>
              <a:rPr lang="fr-FR" dirty="0"/>
              <a:t>Mutation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F755DF56-C80B-45EC-AB6C-7A424AD6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F500C78-09BD-4FD1-A1F2-2DDEADF8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178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A1566D-DB4B-4D47-B4E2-A042280F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A6 : La mobilité dans la fonction </a:t>
            </a:r>
            <a:r>
              <a:rPr lang="fr-FR" dirty="0" smtClean="0"/>
              <a:t>publique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3FDAB94-02FE-4A91-B662-9B246970F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Enjeux :</a:t>
            </a:r>
          </a:p>
          <a:p>
            <a:pPr lvl="1"/>
            <a:r>
              <a:rPr lang="fr-FR" dirty="0"/>
              <a:t>Gestion du personnel (sur/ sous effectif)</a:t>
            </a:r>
          </a:p>
          <a:p>
            <a:pPr lvl="1"/>
            <a:r>
              <a:rPr lang="fr-FR" dirty="0"/>
              <a:t>Souhait d’évolution des agents (mobilité subie ou choisie)</a:t>
            </a:r>
          </a:p>
          <a:p>
            <a:pPr lvl="1"/>
            <a:r>
              <a:rPr lang="fr-FR" dirty="0"/>
              <a:t>Réorganisation des services/ création / Suppression</a:t>
            </a:r>
          </a:p>
          <a:p>
            <a:pPr lvl="1"/>
            <a:r>
              <a:rPr lang="fr-FR" dirty="0"/>
              <a:t>Gestion des âges</a:t>
            </a:r>
          </a:p>
          <a:p>
            <a:r>
              <a:rPr lang="fr-FR" dirty="0"/>
              <a:t>Réalité (freins)</a:t>
            </a:r>
          </a:p>
          <a:p>
            <a:pPr lvl="1"/>
            <a:r>
              <a:rPr lang="fr-FR" dirty="0"/>
              <a:t>Mobilité subie</a:t>
            </a:r>
          </a:p>
          <a:p>
            <a:pPr lvl="1"/>
            <a:r>
              <a:rPr lang="fr-FR" dirty="0"/>
              <a:t>Inadéquation entre souhait individuel et besoins du service</a:t>
            </a:r>
          </a:p>
          <a:p>
            <a:pPr lvl="1"/>
            <a:r>
              <a:rPr lang="fr-FR" dirty="0"/>
              <a:t>Cloisonnement</a:t>
            </a:r>
          </a:p>
          <a:p>
            <a:pPr lvl="1"/>
            <a:r>
              <a:rPr lang="fr-FR" dirty="0"/>
              <a:t>Absence de culture de la mobilité</a:t>
            </a:r>
          </a:p>
          <a:p>
            <a:pPr lvl="1"/>
            <a:r>
              <a:rPr lang="fr-FR" dirty="0"/>
              <a:t>Démotivation</a:t>
            </a:r>
          </a:p>
          <a:p>
            <a:r>
              <a:rPr lang="fr-FR" dirty="0"/>
              <a:t>Demain ?</a:t>
            </a:r>
          </a:p>
          <a:p>
            <a:pPr lvl="1"/>
            <a:r>
              <a:rPr lang="fr-FR" dirty="0"/>
              <a:t>Mobilité voulue</a:t>
            </a:r>
          </a:p>
          <a:p>
            <a:pPr lvl="1"/>
            <a:r>
              <a:rPr lang="fr-FR" dirty="0"/>
              <a:t>Adéquation souhait/ besoins des services</a:t>
            </a:r>
          </a:p>
          <a:p>
            <a:pPr lvl="1"/>
            <a:r>
              <a:rPr lang="fr-FR" dirty="0"/>
              <a:t>Mutualisation/ transversalité</a:t>
            </a:r>
          </a:p>
          <a:p>
            <a:pPr lvl="1"/>
            <a:r>
              <a:rPr lang="fr-FR" dirty="0"/>
              <a:t>Intégrer une nouvelle culture managériale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F755DF56-C80B-45EC-AB6C-7A424AD6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F500C78-09BD-4FD1-A1F2-2DDEADF8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417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1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4400" b="1" dirty="0">
                <a:solidFill>
                  <a:schemeClr val="accent6">
                    <a:lumMod val="75000"/>
                  </a:schemeClr>
                </a:solidFill>
              </a:rPr>
              <a:t>La gestion des carrières des postes à pénibilité</a:t>
            </a:r>
            <a:endParaRPr lang="fr-FR" sz="32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131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A1566D-DB4B-4D47-B4E2-A042280F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A6 : La mobilité dans la </a:t>
            </a:r>
            <a:r>
              <a:rPr lang="fr-FR"/>
              <a:t>fonction </a:t>
            </a:r>
            <a:r>
              <a:rPr lang="fr-FR" smtClean="0"/>
              <a:t>publique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3FDAB94-02FE-4A91-B662-9B246970F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bonnes pratiques :</a:t>
            </a:r>
          </a:p>
          <a:p>
            <a:pPr lvl="1"/>
            <a:r>
              <a:rPr lang="fr-FR" dirty="0"/>
              <a:t>Concilier mobilité / carrière</a:t>
            </a:r>
          </a:p>
          <a:p>
            <a:pPr lvl="1"/>
            <a:r>
              <a:rPr lang="fr-FR" dirty="0"/>
              <a:t>Appel à candidature ou campagne de mobilité</a:t>
            </a:r>
          </a:p>
          <a:p>
            <a:pPr lvl="1"/>
            <a:r>
              <a:rPr lang="fr-FR" dirty="0"/>
              <a:t>Accompagnement individuel personnalisé /</a:t>
            </a:r>
          </a:p>
          <a:p>
            <a:pPr lvl="2"/>
            <a:r>
              <a:rPr lang="fr-FR" dirty="0"/>
              <a:t>Formation</a:t>
            </a:r>
          </a:p>
          <a:p>
            <a:pPr lvl="2"/>
            <a:r>
              <a:rPr lang="fr-FR" dirty="0"/>
              <a:t>Coaching/ tutorat</a:t>
            </a:r>
          </a:p>
          <a:p>
            <a:pPr lvl="2"/>
            <a:r>
              <a:rPr lang="fr-FR" dirty="0"/>
              <a:t>Immersion</a:t>
            </a:r>
          </a:p>
          <a:p>
            <a:pPr lvl="1"/>
            <a:r>
              <a:rPr lang="fr-FR" dirty="0"/>
              <a:t>GPEC -&gt; besoins actuels/ besoins futurs</a:t>
            </a:r>
          </a:p>
          <a:p>
            <a:pPr lvl="1"/>
            <a:r>
              <a:rPr lang="fr-FR" dirty="0"/>
              <a:t>Prévention des risques</a:t>
            </a:r>
          </a:p>
          <a:p>
            <a:pPr lvl="1"/>
            <a:r>
              <a:rPr lang="fr-FR" dirty="0"/>
              <a:t>Promotion de la qualité de vie au travail</a:t>
            </a:r>
          </a:p>
          <a:p>
            <a:pPr lvl="1"/>
            <a:r>
              <a:rPr lang="fr-FR" dirty="0"/>
              <a:t>Valorisation des compétences et de l’agent</a:t>
            </a:r>
          </a:p>
          <a:p>
            <a:r>
              <a:rPr lang="fr-FR" dirty="0"/>
              <a:t>Les pistes d’amélioration :</a:t>
            </a:r>
          </a:p>
          <a:p>
            <a:pPr lvl="1"/>
            <a:r>
              <a:rPr lang="fr-FR" dirty="0"/>
              <a:t>ANTICIPER -&gt; Diagnostic, prévision, prévention</a:t>
            </a:r>
          </a:p>
          <a:p>
            <a:pPr lvl="1"/>
            <a:r>
              <a:rPr lang="fr-FR" dirty="0"/>
              <a:t>EVALUER -&gt; Mobilité réussie ? (qualitatif, quantitatif)</a:t>
            </a:r>
          </a:p>
          <a:p>
            <a:pPr lvl="1"/>
            <a:r>
              <a:rPr lang="fr-FR" dirty="0"/>
              <a:t>ADAPTER -&gt; Réajustement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F755DF56-C80B-45EC-AB6C-7A424AD6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F500C78-09BD-4FD1-A1F2-2DDEADF8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26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241915F-A1B6-486E-AA46-D387C0C8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A1 : La gestion des carrières des postes à </a:t>
            </a:r>
            <a:r>
              <a:rPr lang="fr-FR" dirty="0" smtClean="0"/>
              <a:t>pénibilité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9995C1C-38AB-4BC5-B8DD-5643D470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Définition (cadre légal depuis 2015) : 10 facteurs :</a:t>
            </a:r>
          </a:p>
          <a:p>
            <a:pPr lvl="1"/>
            <a:r>
              <a:rPr lang="fr-FR" dirty="0"/>
              <a:t>Bruit</a:t>
            </a:r>
          </a:p>
          <a:p>
            <a:pPr lvl="1"/>
            <a:r>
              <a:rPr lang="fr-FR" dirty="0"/>
              <a:t>Chaleur/ température</a:t>
            </a:r>
          </a:p>
          <a:p>
            <a:pPr lvl="1"/>
            <a:r>
              <a:rPr lang="fr-FR" dirty="0"/>
              <a:t>Vibrations mécaniques</a:t>
            </a:r>
          </a:p>
          <a:p>
            <a:pPr lvl="1"/>
            <a:r>
              <a:rPr lang="fr-FR" dirty="0"/>
              <a:t>Agents chimiques</a:t>
            </a:r>
          </a:p>
          <a:p>
            <a:pPr lvl="1"/>
            <a:r>
              <a:rPr lang="fr-FR" dirty="0"/>
              <a:t>Manutentions/ Charges lourdes</a:t>
            </a:r>
          </a:p>
          <a:p>
            <a:pPr lvl="1"/>
            <a:r>
              <a:rPr lang="fr-FR" dirty="0"/>
              <a:t>Travail répétitif</a:t>
            </a:r>
          </a:p>
          <a:p>
            <a:pPr lvl="1"/>
            <a:r>
              <a:rPr lang="fr-FR" dirty="0"/>
              <a:t>Postures pénibles</a:t>
            </a:r>
          </a:p>
          <a:p>
            <a:pPr lvl="1"/>
            <a:r>
              <a:rPr lang="fr-FR" dirty="0"/>
              <a:t>Activité en milieu </a:t>
            </a:r>
            <a:r>
              <a:rPr lang="fr-FR" dirty="0" err="1"/>
              <a:t>hyperbarre</a:t>
            </a:r>
            <a:endParaRPr lang="fr-FR" dirty="0"/>
          </a:p>
          <a:p>
            <a:pPr lvl="1"/>
            <a:r>
              <a:rPr lang="fr-FR" dirty="0"/>
              <a:t>Travail de nuit</a:t>
            </a:r>
          </a:p>
          <a:p>
            <a:pPr lvl="1"/>
            <a:r>
              <a:rPr lang="fr-FR" dirty="0"/>
              <a:t>Agressivité</a:t>
            </a:r>
          </a:p>
          <a:p>
            <a:r>
              <a:rPr lang="fr-FR" dirty="0"/>
              <a:t>Problématiques:</a:t>
            </a:r>
          </a:p>
          <a:p>
            <a:pPr lvl="1"/>
            <a:r>
              <a:rPr lang="fr-FR" dirty="0"/>
              <a:t>Absentéisme, souffrance physique, usure professionnelle, démotivation, souffrance morale (stress), maintien dans l’emploi à long terme</a:t>
            </a:r>
          </a:p>
          <a:p>
            <a:r>
              <a:rPr lang="fr-FR" dirty="0"/>
              <a:t>Réalité :</a:t>
            </a:r>
          </a:p>
          <a:p>
            <a:pPr lvl="1"/>
            <a:r>
              <a:rPr lang="fr-FR" dirty="0"/>
              <a:t>Contexte budgétaire restreint (projets personnels)</a:t>
            </a:r>
          </a:p>
          <a:p>
            <a:pPr lvl="1"/>
            <a:r>
              <a:rPr lang="fr-FR" dirty="0"/>
              <a:t>Bonne organisation des services</a:t>
            </a:r>
          </a:p>
          <a:p>
            <a:pPr lvl="1"/>
            <a:r>
              <a:rPr lang="fr-FR" dirty="0"/>
              <a:t>Evolution de carrière/ accompagnement équitable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526688F-1424-4119-9B39-29FB7C4C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5BE2840-3CFF-4F88-A5F3-C62264074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883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241915F-A1B6-486E-AA46-D387C0C8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A1 : La gestion des carrières des postes à </a:t>
            </a:r>
            <a:r>
              <a:rPr lang="fr-FR" dirty="0" smtClean="0"/>
              <a:t>pénibilité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9995C1C-38AB-4BC5-B8DD-5643D470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PISTES D’ACTION :</a:t>
            </a:r>
          </a:p>
          <a:p>
            <a:r>
              <a:rPr lang="fr-FR" dirty="0"/>
              <a:t>Solutions</a:t>
            </a:r>
          </a:p>
          <a:p>
            <a:pPr lvl="1"/>
            <a:r>
              <a:rPr lang="fr-FR" dirty="0"/>
              <a:t>Définir une durée maximale pour les postes pénibles (-&gt; tranche 50-60 ans)</a:t>
            </a:r>
          </a:p>
          <a:p>
            <a:pPr lvl="1"/>
            <a:r>
              <a:rPr lang="fr-FR" dirty="0"/>
              <a:t>Sensibilisation/ Accompagnement</a:t>
            </a:r>
          </a:p>
          <a:p>
            <a:pPr lvl="1"/>
            <a:r>
              <a:rPr lang="fr-FR" dirty="0"/>
              <a:t>Information et formation sur les postes à risque :</a:t>
            </a:r>
          </a:p>
          <a:p>
            <a:pPr lvl="2"/>
            <a:r>
              <a:rPr lang="fr-FR" dirty="0"/>
              <a:t>Prévention des risques</a:t>
            </a:r>
          </a:p>
          <a:p>
            <a:pPr lvl="2"/>
            <a:r>
              <a:rPr lang="fr-FR" dirty="0"/>
              <a:t>Gestes et postures</a:t>
            </a:r>
          </a:p>
          <a:p>
            <a:pPr lvl="1"/>
            <a:r>
              <a:rPr lang="fr-FR" dirty="0"/>
              <a:t>Polyvalence dans la filière</a:t>
            </a:r>
          </a:p>
          <a:p>
            <a:pPr lvl="1"/>
            <a:r>
              <a:rPr lang="fr-FR" dirty="0"/>
              <a:t>Préparation d’un parcours de formation en amont</a:t>
            </a:r>
          </a:p>
          <a:p>
            <a:pPr lvl="1"/>
            <a:r>
              <a:rPr lang="fr-FR" dirty="0"/>
              <a:t>Mobilité/ changement d’affectation</a:t>
            </a:r>
          </a:p>
          <a:p>
            <a:pPr lvl="1"/>
            <a:r>
              <a:rPr lang="fr-FR" dirty="0"/>
              <a:t>Reclassement</a:t>
            </a:r>
          </a:p>
          <a:p>
            <a:pPr lvl="1"/>
            <a:r>
              <a:rPr lang="fr-FR" dirty="0"/>
              <a:t>Aménagement de poste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526688F-1424-4119-9B39-29FB7C4C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5BE2840-3CFF-4F88-A5F3-C62264074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34C4650A-B6F9-4658-BFF1-1BE07182B194}"/>
              </a:ext>
            </a:extLst>
          </p:cNvPr>
          <p:cNvSpPr txBox="1"/>
          <p:nvPr/>
        </p:nvSpPr>
        <p:spPr>
          <a:xfrm>
            <a:off x="7241457" y="1212110"/>
            <a:ext cx="131478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ANTICIPER</a:t>
            </a:r>
          </a:p>
        </p:txBody>
      </p:sp>
    </p:spTree>
    <p:extLst>
      <p:ext uri="{BB962C8B-B14F-4D97-AF65-F5344CB8AC3E}">
        <p14:creationId xmlns:p14="http://schemas.microsoft.com/office/powerpoint/2010/main" val="359024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2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La mobilité dans la fonction publique</a:t>
            </a: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21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="" xmlns:a16="http://schemas.microsoft.com/office/drawing/2014/main" id="{871C0DA9-57B0-4ED3-A6AB-BB300CD2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A2 : La mobilité dans la fonction publique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77D3BA54-D556-4BBC-BD82-1E1EFABC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Définition :</a:t>
            </a:r>
          </a:p>
          <a:p>
            <a:pPr lvl="1"/>
            <a:r>
              <a:rPr lang="fr-FR" dirty="0"/>
              <a:t>Opportunité d’évoluer, de changer et de progresser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Evolution institutionnelle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Mobilité intra : même administration</a:t>
            </a:r>
          </a:p>
          <a:p>
            <a:pPr lvl="1"/>
            <a:r>
              <a:rPr lang="fr-FR" dirty="0"/>
              <a:t>Mobilité inter fonction publique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MOBILITE  : capacité à faire autre chose autrement et/ ou avec d’autres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Enjeux :</a:t>
            </a:r>
          </a:p>
          <a:p>
            <a:pPr lvl="2"/>
            <a:r>
              <a:rPr lang="fr-FR" dirty="0"/>
              <a:t>Financiers</a:t>
            </a:r>
          </a:p>
          <a:p>
            <a:pPr lvl="2"/>
            <a:r>
              <a:rPr lang="fr-FR" dirty="0"/>
              <a:t>Économiques</a:t>
            </a:r>
          </a:p>
          <a:p>
            <a:pPr lvl="2"/>
            <a:r>
              <a:rPr lang="fr-FR" dirty="0"/>
              <a:t>Technologiques</a:t>
            </a:r>
          </a:p>
          <a:p>
            <a:pPr lvl="2"/>
            <a:r>
              <a:rPr lang="fr-FR" dirty="0"/>
              <a:t>Performance du service</a:t>
            </a:r>
          </a:p>
          <a:p>
            <a:pPr lvl="2"/>
            <a:r>
              <a:rPr lang="fr-FR" dirty="0"/>
              <a:t>Culturels</a:t>
            </a:r>
          </a:p>
          <a:p>
            <a:pPr lvl="2"/>
            <a:r>
              <a:rPr lang="fr-FR" dirty="0"/>
              <a:t>Humains</a:t>
            </a:r>
          </a:p>
          <a:p>
            <a:pPr lvl="2"/>
            <a:r>
              <a:rPr lang="fr-FR" dirty="0"/>
              <a:t>Sociétaux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2C19BD2D-2DC7-47E4-8CF6-573781B3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6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C34E77D6-DDF6-4FD0-B771-EE59FD23F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="" xmlns:a16="http://schemas.microsoft.com/office/drawing/2014/main" id="{AD5C85DE-97A3-4CCB-9CAD-BF5DBE8208C4}"/>
              </a:ext>
            </a:extLst>
          </p:cNvPr>
          <p:cNvGrpSpPr/>
          <p:nvPr/>
        </p:nvGrpSpPr>
        <p:grpSpPr>
          <a:xfrm>
            <a:off x="1120275" y="1692114"/>
            <a:ext cx="4164879" cy="838276"/>
            <a:chOff x="1013139" y="2168858"/>
            <a:chExt cx="4164879" cy="838276"/>
          </a:xfrm>
        </p:grpSpPr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702E6AE8-A08D-479F-98AA-B81FFCE04F60}"/>
                </a:ext>
              </a:extLst>
            </p:cNvPr>
            <p:cNvSpPr txBox="1"/>
            <p:nvPr/>
          </p:nvSpPr>
          <p:spPr>
            <a:xfrm>
              <a:off x="1637071" y="2168858"/>
              <a:ext cx="2031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Professionnelle et sociale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="" xmlns:a16="http://schemas.microsoft.com/office/drawing/2014/main" id="{D5F62CB2-3D46-45EF-8B14-517DFC52B310}"/>
                </a:ext>
              </a:extLst>
            </p:cNvPr>
            <p:cNvSpPr txBox="1"/>
            <p:nvPr/>
          </p:nvSpPr>
          <p:spPr>
            <a:xfrm>
              <a:off x="1013139" y="2483914"/>
              <a:ext cx="1939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fr-FR" sz="1400" dirty="0"/>
                <a:t>(Demande de formation</a:t>
              </a:r>
            </a:p>
            <a:p>
              <a:pPr algn="just"/>
              <a:r>
                <a:rPr lang="fr-FR" sz="1400" dirty="0"/>
                <a:t>Nécessité de service)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="" xmlns:a16="http://schemas.microsoft.com/office/drawing/2014/main" id="{57ED6697-725E-4BFB-A110-69C6EB0AE6BD}"/>
                </a:ext>
              </a:extLst>
            </p:cNvPr>
            <p:cNvSpPr txBox="1"/>
            <p:nvPr/>
          </p:nvSpPr>
          <p:spPr>
            <a:xfrm>
              <a:off x="3204958" y="2483914"/>
              <a:ext cx="19730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/>
                <a:t>(Rapprochement de domicile)</a:t>
              </a:r>
            </a:p>
          </p:txBody>
        </p:sp>
      </p:grpSp>
      <p:sp>
        <p:nvSpPr>
          <p:cNvPr id="10" name="Flèche : bas 9">
            <a:extLst>
              <a:ext uri="{FF2B5EF4-FFF2-40B4-BE49-F238E27FC236}">
                <a16:creationId xmlns="" xmlns:a16="http://schemas.microsoft.com/office/drawing/2014/main" id="{743171A9-F1BE-4C05-B766-9C441C808D3F}"/>
              </a:ext>
            </a:extLst>
          </p:cNvPr>
          <p:cNvSpPr/>
          <p:nvPr/>
        </p:nvSpPr>
        <p:spPr>
          <a:xfrm rot="17351099">
            <a:off x="1489587" y="1692379"/>
            <a:ext cx="294968" cy="237513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8C222AF-4E7B-4DD5-956C-4C4BF64F290D}"/>
              </a:ext>
            </a:extLst>
          </p:cNvPr>
          <p:cNvSpPr/>
          <p:nvPr/>
        </p:nvSpPr>
        <p:spPr>
          <a:xfrm>
            <a:off x="442585" y="3633747"/>
            <a:ext cx="7950787" cy="50159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77A72909-7314-48FB-B87A-40CBA6E65456}"/>
              </a:ext>
            </a:extLst>
          </p:cNvPr>
          <p:cNvSpPr txBox="1"/>
          <p:nvPr/>
        </p:nvSpPr>
        <p:spPr>
          <a:xfrm>
            <a:off x="5621195" y="4281039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MOBILITE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C7EA233A-783D-489B-9166-951335119064}"/>
              </a:ext>
            </a:extLst>
          </p:cNvPr>
          <p:cNvSpPr txBox="1"/>
          <p:nvPr/>
        </p:nvSpPr>
        <p:spPr>
          <a:xfrm>
            <a:off x="5562685" y="481987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BIEN- ETRE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87650D1F-4059-46BA-B004-859A0D9FAB1A}"/>
              </a:ext>
            </a:extLst>
          </p:cNvPr>
          <p:cNvSpPr txBox="1"/>
          <p:nvPr/>
        </p:nvSpPr>
        <p:spPr>
          <a:xfrm>
            <a:off x="4971370" y="5347531"/>
            <a:ext cx="239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EFFICIENCE AU TRAVAIL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5E8DC15F-03A3-44B8-AAF7-364F8B92E638}"/>
              </a:ext>
            </a:extLst>
          </p:cNvPr>
          <p:cNvSpPr txBox="1"/>
          <p:nvPr/>
        </p:nvSpPr>
        <p:spPr>
          <a:xfrm>
            <a:off x="4630731" y="5773673"/>
            <a:ext cx="307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Démarche gagnante/ gagnante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E7AA2CF9-8D8E-4CE8-A22F-2F3D9FF7F061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6169582" y="4650371"/>
            <a:ext cx="1" cy="169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52384D13-6C3A-4EE6-9EA3-E1A989BF987B}"/>
              </a:ext>
            </a:extLst>
          </p:cNvPr>
          <p:cNvCxnSpPr>
            <a:stCxn id="13" idx="2"/>
          </p:cNvCxnSpPr>
          <p:nvPr/>
        </p:nvCxnSpPr>
        <p:spPr>
          <a:xfrm>
            <a:off x="6169582" y="5189202"/>
            <a:ext cx="1" cy="2240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80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3794B96-F900-4C19-ADF8-481129E6B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A2 : La mobilité dans la fonction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2A5793C-9759-4883-9229-3659B315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Outils à mettre en place :</a:t>
            </a:r>
          </a:p>
          <a:p>
            <a:pPr lvl="1"/>
            <a:r>
              <a:rPr lang="fr-FR" dirty="0"/>
              <a:t>Systèmes de veille (juridique, économique)</a:t>
            </a:r>
          </a:p>
          <a:p>
            <a:pPr lvl="1"/>
            <a:r>
              <a:rPr lang="fr-FR" dirty="0"/>
              <a:t>Entretiens professionnels</a:t>
            </a:r>
          </a:p>
          <a:p>
            <a:pPr lvl="1"/>
            <a:r>
              <a:rPr lang="fr-FR" dirty="0"/>
              <a:t>Système de veille sociale (Bilans, M.P, pyramide des âges)</a:t>
            </a:r>
          </a:p>
          <a:p>
            <a:pPr lvl="1"/>
            <a:r>
              <a:rPr lang="fr-FR" dirty="0"/>
              <a:t>GPEC</a:t>
            </a:r>
          </a:p>
          <a:p>
            <a:pPr lvl="1"/>
            <a:r>
              <a:rPr lang="fr-FR" dirty="0"/>
              <a:t>Gestion RH : formations, VAE, bilans de compétences</a:t>
            </a:r>
          </a:p>
          <a:p>
            <a:pPr lvl="1"/>
            <a:endParaRPr lang="fr-FR" dirty="0"/>
          </a:p>
          <a:p>
            <a:r>
              <a:rPr lang="fr-FR" dirty="0"/>
              <a:t>Bonnes pratiques :</a:t>
            </a:r>
          </a:p>
          <a:p>
            <a:pPr lvl="1"/>
            <a:r>
              <a:rPr lang="fr-FR" dirty="0"/>
              <a:t>Condition d’une mobilité réussie :</a:t>
            </a:r>
          </a:p>
          <a:p>
            <a:pPr lvl="2"/>
            <a:r>
              <a:rPr lang="fr-FR" dirty="0"/>
              <a:t>Existence d’un cadre d’écoute</a:t>
            </a:r>
          </a:p>
          <a:p>
            <a:pPr lvl="2"/>
            <a:r>
              <a:rPr lang="fr-FR" dirty="0"/>
              <a:t>Opportunités (emploi, compétences nouvelles)</a:t>
            </a:r>
          </a:p>
          <a:p>
            <a:pPr lvl="2"/>
            <a:r>
              <a:rPr lang="fr-FR" dirty="0"/>
              <a:t>Système client (administration et agent)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77B83F8-6CE7-4844-858A-333F88FA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F3CF104-F270-4A00-8728-105090D1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70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974311" cy="6858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c-FR" sz="5400" dirty="0"/>
          </a:p>
          <a:p>
            <a:pPr algn="ctr"/>
            <a:r>
              <a:rPr lang="oc-FR" sz="5400" b="1" dirty="0"/>
              <a:t>Atelier 3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74311" cy="26526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2423" y="0"/>
            <a:ext cx="4249629" cy="6857999"/>
          </a:xfrm>
          <a:prstGeom prst="rect">
            <a:avLst/>
          </a:prstGeom>
          <a:solidFill>
            <a:schemeClr val="bg1"/>
          </a:solidFill>
        </p:spPr>
        <p:txBody>
          <a:bodyPr lIns="36000" rIns="0" anchor="ctr" anchorCtr="0">
            <a:no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La prise en compte de la pyramide des âges dans ma gestion RH</a:t>
            </a:r>
            <a:endParaRPr lang="fr-FR" sz="200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0FEBF337-5764-4D01-B7CA-F4451B6C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www.claireglorot.com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69C9B57F-BFF5-4786-9C7A-6E6F4662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4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1527A11-ED98-4C4F-9AF1-9B740C6A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A3 : La prise en compte de la pyramide des âges dans ma gestion RH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21F342C-B863-4DB0-9757-37174A34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Problématique :</a:t>
            </a:r>
          </a:p>
          <a:p>
            <a:pPr lvl="1"/>
            <a:r>
              <a:rPr lang="fr-FR" dirty="0"/>
              <a:t>Comment la prise en compte de la pyramide des âges et les outils GPEC peuvent-ils permettre d’optimiser le recrutement ?</a:t>
            </a:r>
          </a:p>
          <a:p>
            <a:pPr lvl="1"/>
            <a:r>
              <a:rPr lang="fr-FR" dirty="0"/>
              <a:t>Comment valoriser les compétences d’une pyramide des âges vieillissante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595DFEDF-3A1C-47D5-A51A-0A8144A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129-C1BA-4D2A-B6BC-74731F36B15A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063001E-6AFC-4158-BEF9-D01983B9B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www.claireglorot.com</a:t>
            </a:r>
            <a:endParaRPr lang="fr-FR" dirty="0"/>
          </a:p>
        </p:txBody>
      </p:sp>
      <p:grpSp>
        <p:nvGrpSpPr>
          <p:cNvPr id="35" name="Groupe 34">
            <a:extLst>
              <a:ext uri="{FF2B5EF4-FFF2-40B4-BE49-F238E27FC236}">
                <a16:creationId xmlns="" xmlns:a16="http://schemas.microsoft.com/office/drawing/2014/main" id="{AFAC69A3-9A40-4EA5-9697-DE36FCC50F4F}"/>
              </a:ext>
            </a:extLst>
          </p:cNvPr>
          <p:cNvGrpSpPr/>
          <p:nvPr/>
        </p:nvGrpSpPr>
        <p:grpSpPr>
          <a:xfrm>
            <a:off x="638186" y="2746547"/>
            <a:ext cx="7276872" cy="3624472"/>
            <a:chOff x="981086" y="2875666"/>
            <a:chExt cx="7276872" cy="3624472"/>
          </a:xfrm>
        </p:grpSpPr>
        <p:grpSp>
          <p:nvGrpSpPr>
            <p:cNvPr id="18" name="Groupe 17">
              <a:extLst>
                <a:ext uri="{FF2B5EF4-FFF2-40B4-BE49-F238E27FC236}">
                  <a16:creationId xmlns="" xmlns:a16="http://schemas.microsoft.com/office/drawing/2014/main" id="{45DF3C52-D518-413B-BDC7-A7C31A185E33}"/>
                </a:ext>
              </a:extLst>
            </p:cNvPr>
            <p:cNvGrpSpPr/>
            <p:nvPr/>
          </p:nvGrpSpPr>
          <p:grpSpPr>
            <a:xfrm>
              <a:off x="3393851" y="3778005"/>
              <a:ext cx="1774030" cy="1750745"/>
              <a:chOff x="3393851" y="3778005"/>
              <a:chExt cx="1774030" cy="1750745"/>
            </a:xfrm>
          </p:grpSpPr>
          <p:grpSp>
            <p:nvGrpSpPr>
              <p:cNvPr id="17" name="Groupe 16">
                <a:extLst>
                  <a:ext uri="{FF2B5EF4-FFF2-40B4-BE49-F238E27FC236}">
                    <a16:creationId xmlns="" xmlns:a16="http://schemas.microsoft.com/office/drawing/2014/main" id="{92D7B069-AEA8-4FBF-9D72-48F9C3457900}"/>
                  </a:ext>
                </a:extLst>
              </p:cNvPr>
              <p:cNvGrpSpPr/>
              <p:nvPr/>
            </p:nvGrpSpPr>
            <p:grpSpPr>
              <a:xfrm>
                <a:off x="3393851" y="3778005"/>
                <a:ext cx="1774030" cy="1750745"/>
                <a:chOff x="3393851" y="3778005"/>
                <a:chExt cx="1774030" cy="1750745"/>
              </a:xfrm>
            </p:grpSpPr>
            <p:sp>
              <p:nvSpPr>
                <p:cNvPr id="6" name="Ellipse 5">
                  <a:extLst>
                    <a:ext uri="{FF2B5EF4-FFF2-40B4-BE49-F238E27FC236}">
                      <a16:creationId xmlns="" xmlns:a16="http://schemas.microsoft.com/office/drawing/2014/main" id="{A25F4D2B-B18F-41A1-982D-8447F3040B28}"/>
                    </a:ext>
                  </a:extLst>
                </p:cNvPr>
                <p:cNvSpPr/>
                <p:nvPr/>
              </p:nvSpPr>
              <p:spPr>
                <a:xfrm>
                  <a:off x="3967731" y="3905250"/>
                  <a:ext cx="1200150" cy="120015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ZoneTexte 9">
                  <a:extLst>
                    <a:ext uri="{FF2B5EF4-FFF2-40B4-BE49-F238E27FC236}">
                      <a16:creationId xmlns="" xmlns:a16="http://schemas.microsoft.com/office/drawing/2014/main" id="{31F1CF2B-B68F-446F-B7AF-9804C7FFEEBF}"/>
                    </a:ext>
                  </a:extLst>
                </p:cNvPr>
                <p:cNvSpPr txBox="1"/>
                <p:nvPr/>
              </p:nvSpPr>
              <p:spPr>
                <a:xfrm rot="16200000">
                  <a:off x="2810866" y="4360990"/>
                  <a:ext cx="175074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dirty="0">
                      <a:solidFill>
                        <a:schemeClr val="bg2">
                          <a:lumMod val="25000"/>
                        </a:schemeClr>
                      </a:solidFill>
                    </a:rPr>
                    <a:t>LES PROBLEMATIQUES</a:t>
                  </a:r>
                </a:p>
              </p:txBody>
            </p:sp>
          </p:grpSp>
          <p:sp>
            <p:nvSpPr>
              <p:cNvPr id="7" name="Ellipse 6">
                <a:extLst>
                  <a:ext uri="{FF2B5EF4-FFF2-40B4-BE49-F238E27FC236}">
                    <a16:creationId xmlns="" xmlns:a16="http://schemas.microsoft.com/office/drawing/2014/main" id="{1DF55430-79B4-4447-8D62-BE8CAD107002}"/>
                  </a:ext>
                </a:extLst>
              </p:cNvPr>
              <p:cNvSpPr/>
              <p:nvPr/>
            </p:nvSpPr>
            <p:spPr>
              <a:xfrm>
                <a:off x="4284618" y="4357597"/>
                <a:ext cx="104183" cy="104183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="" xmlns:a16="http://schemas.microsoft.com/office/drawing/2014/main" id="{566EDFEE-6910-4E4A-BED0-B39C65841A9B}"/>
                  </a:ext>
                </a:extLst>
              </p:cNvPr>
              <p:cNvSpPr/>
              <p:nvPr/>
            </p:nvSpPr>
            <p:spPr>
              <a:xfrm>
                <a:off x="4726249" y="4357597"/>
                <a:ext cx="104183" cy="104183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="" xmlns:a16="http://schemas.microsoft.com/office/drawing/2014/main" id="{8C3DB9A8-188D-4B85-9469-49335C8920E2}"/>
                  </a:ext>
                </a:extLst>
              </p:cNvPr>
              <p:cNvSpPr/>
              <p:nvPr/>
            </p:nvSpPr>
            <p:spPr>
              <a:xfrm rot="18597152">
                <a:off x="4374345" y="4676808"/>
                <a:ext cx="522514" cy="669715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" name="ZoneTexte 10">
              <a:extLst>
                <a:ext uri="{FF2B5EF4-FFF2-40B4-BE49-F238E27FC236}">
                  <a16:creationId xmlns="" xmlns:a16="http://schemas.microsoft.com/office/drawing/2014/main" id="{2C8E6EF2-4A8D-4658-9D1B-CEA7858494E2}"/>
                </a:ext>
              </a:extLst>
            </p:cNvPr>
            <p:cNvSpPr txBox="1"/>
            <p:nvPr/>
          </p:nvSpPr>
          <p:spPr>
            <a:xfrm>
              <a:off x="2021168" y="3004836"/>
              <a:ext cx="13726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Pop + 50 ans</a:t>
              </a:r>
            </a:p>
            <a:p>
              <a:pPr algn="ctr"/>
              <a:r>
                <a:rPr lang="fr-FR" dirty="0">
                  <a:solidFill>
                    <a:srgbClr val="002060"/>
                  </a:solidFill>
                </a:rPr>
                <a:t>(Vieillissant)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="" xmlns:a16="http://schemas.microsoft.com/office/drawing/2014/main" id="{3FEA125A-A7B9-421D-8AC7-C7297ED796C8}"/>
                </a:ext>
              </a:extLst>
            </p:cNvPr>
            <p:cNvSpPr txBox="1"/>
            <p:nvPr/>
          </p:nvSpPr>
          <p:spPr>
            <a:xfrm>
              <a:off x="981086" y="4346952"/>
              <a:ext cx="21505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Recrutement inadapté</a:t>
              </a:r>
            </a:p>
            <a:p>
              <a:pPr algn="ctr"/>
              <a:r>
                <a:rPr lang="fr-FR" dirty="0">
                  <a:solidFill>
                    <a:srgbClr val="002060"/>
                  </a:solidFill>
                </a:rPr>
                <a:t>(Revoir les compétences)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="" xmlns:a16="http://schemas.microsoft.com/office/drawing/2014/main" id="{5DCC2F37-6187-4C92-8F64-471F3CF55250}"/>
                </a:ext>
              </a:extLst>
            </p:cNvPr>
            <p:cNvSpPr txBox="1"/>
            <p:nvPr/>
          </p:nvSpPr>
          <p:spPr>
            <a:xfrm>
              <a:off x="3352570" y="5576808"/>
              <a:ext cx="20680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Fidéliser la pop. Jeune</a:t>
              </a:r>
            </a:p>
            <a:p>
              <a:pPr algn="ctr"/>
              <a:r>
                <a:rPr lang="fr-FR" dirty="0">
                  <a:solidFill>
                    <a:srgbClr val="002060"/>
                  </a:solidFill>
                </a:rPr>
                <a:t>(métiers en tension)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1ACFC0C0-2A4F-4287-AD52-D407B714DADC}"/>
                </a:ext>
              </a:extLst>
            </p:cNvPr>
            <p:cNvSpPr txBox="1"/>
            <p:nvPr/>
          </p:nvSpPr>
          <p:spPr>
            <a:xfrm>
              <a:off x="5896178" y="4934745"/>
              <a:ext cx="206807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Refus de départ à la retraite</a:t>
              </a:r>
            </a:p>
            <a:p>
              <a:pPr algn="ctr"/>
              <a:r>
                <a:rPr lang="fr-FR" dirty="0">
                  <a:solidFill>
                    <a:srgbClr val="002060"/>
                  </a:solidFill>
                </a:rPr>
                <a:t>(effet négatif du supplément de traitement)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307D327A-511D-41FA-9DB3-D649E8F50BDA}"/>
                </a:ext>
              </a:extLst>
            </p:cNvPr>
            <p:cNvSpPr txBox="1"/>
            <p:nvPr/>
          </p:nvSpPr>
          <p:spPr>
            <a:xfrm>
              <a:off x="6189881" y="3815449"/>
              <a:ext cx="20680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Absentéisme par rapport à l’âge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C6BF7F90-4F97-43BB-BB29-6FA9D1F10559}"/>
                </a:ext>
              </a:extLst>
            </p:cNvPr>
            <p:cNvSpPr txBox="1"/>
            <p:nvPr/>
          </p:nvSpPr>
          <p:spPr>
            <a:xfrm>
              <a:off x="4566314" y="2875666"/>
              <a:ext cx="2237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2060"/>
                  </a:solidFill>
                </a:rPr>
                <a:t>Conditions de travail</a:t>
              </a:r>
            </a:p>
            <a:p>
              <a:pPr algn="ctr"/>
              <a:r>
                <a:rPr lang="fr-FR" dirty="0">
                  <a:solidFill>
                    <a:srgbClr val="002060"/>
                  </a:solidFill>
                </a:rPr>
                <a:t>Pénibilité, usure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="" xmlns:a16="http://schemas.microsoft.com/office/drawing/2014/main" id="{A21B3A55-E4DD-4FF5-8CD9-18E9486AD1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7147" y="4596362"/>
              <a:ext cx="482185" cy="106267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="" xmlns:a16="http://schemas.microsoft.com/office/drawing/2014/main" id="{3E7E0B22-B029-40E7-9C51-3A7961A37A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0647" y="4229982"/>
              <a:ext cx="901776" cy="106267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="" xmlns:a16="http://schemas.microsoft.com/office/drawing/2014/main" id="{EF80D5DA-E8F8-4AF8-A16D-8705F5136D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49578" y="4934745"/>
              <a:ext cx="671357" cy="417294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="" xmlns:a16="http://schemas.microsoft.com/office/drawing/2014/main" id="{B6420FEA-B90D-4DE5-915C-4B94A6112CA9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V="1">
              <a:off x="4386609" y="5215856"/>
              <a:ext cx="138617" cy="360952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="" xmlns:a16="http://schemas.microsoft.com/office/drawing/2014/main" id="{243D8DA0-87D2-4361-A6D2-5B1DDEA5A9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1317" y="3520401"/>
              <a:ext cx="366032" cy="371588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="" xmlns:a16="http://schemas.microsoft.com/office/drawing/2014/main" id="{593E5C28-A118-44A7-8CCD-7FD03E12D1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45841" y="3609386"/>
              <a:ext cx="613672" cy="360900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590175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LB in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LB inter</Template>
  <TotalTime>12119</TotalTime>
  <Words>1059</Words>
  <Application>Microsoft Office PowerPoint</Application>
  <PresentationFormat>Affichage à l'écran (4:3)</PresentationFormat>
  <Paragraphs>268</Paragraphs>
  <Slides>20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Modèle LB inter</vt:lpstr>
      <vt:lpstr>Restitution des ateliers thématiques GPEC</vt:lpstr>
      <vt:lpstr>Présentation PowerPoint</vt:lpstr>
      <vt:lpstr>A1 : La gestion des carrières des postes à pénibilité</vt:lpstr>
      <vt:lpstr>A1 : La gestion des carrières des postes à pénibilité</vt:lpstr>
      <vt:lpstr>Présentation PowerPoint</vt:lpstr>
      <vt:lpstr>A2 : La mobilité dans la fonction publique</vt:lpstr>
      <vt:lpstr>A2 : La mobilité dans la fonction publique</vt:lpstr>
      <vt:lpstr>Présentation PowerPoint</vt:lpstr>
      <vt:lpstr>A3 : La prise en compte de la pyramide des âges dans ma gestion RH</vt:lpstr>
      <vt:lpstr>A3 : La prise en compte de la pyramide des âges dans ma gestion RH</vt:lpstr>
      <vt:lpstr>Présentation PowerPoint</vt:lpstr>
      <vt:lpstr>A4 : Evolution technologique et emploi dans la fonction publique</vt:lpstr>
      <vt:lpstr>A4 : Evolution technologique et emploi dans la fonction publique</vt:lpstr>
      <vt:lpstr>Présentation PowerPoint</vt:lpstr>
      <vt:lpstr>A5 : La gestion des carrières des postes à pénibilité</vt:lpstr>
      <vt:lpstr>A5 : La gestion des carrières des postes à pénibilité</vt:lpstr>
      <vt:lpstr>Présentation PowerPoint</vt:lpstr>
      <vt:lpstr>A6 : La mobilité dans la fonction publique</vt:lpstr>
      <vt:lpstr>A6 : La mobilité dans la fonction publique</vt:lpstr>
      <vt:lpstr>A6 : La mobilité dans la fonction publique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Glorot</dc:creator>
  <cp:lastModifiedBy>AGSPH-FIPHFP-CMISSIO</cp:lastModifiedBy>
  <cp:revision>668</cp:revision>
  <cp:lastPrinted>2017-12-11T14:29:11Z</cp:lastPrinted>
  <dcterms:created xsi:type="dcterms:W3CDTF">2015-11-20T13:43:38Z</dcterms:created>
  <dcterms:modified xsi:type="dcterms:W3CDTF">2017-12-11T14:29:17Z</dcterms:modified>
</cp:coreProperties>
</file>